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410" r:id="rId5"/>
    <p:sldId id="391" r:id="rId6"/>
    <p:sldId id="412" r:id="rId7"/>
    <p:sldId id="256" r:id="rId8"/>
    <p:sldId id="411" r:id="rId9"/>
    <p:sldId id="413" r:id="rId10"/>
    <p:sldId id="414" r:id="rId11"/>
    <p:sldId id="415" r:id="rId12"/>
    <p:sldId id="403" r:id="rId13"/>
    <p:sldId id="416" r:id="rId14"/>
    <p:sldId id="417" r:id="rId15"/>
    <p:sldId id="404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27" autoAdjust="0"/>
  </p:normalViewPr>
  <p:slideViewPr>
    <p:cSldViewPr snapToGrid="0">
      <p:cViewPr varScale="1">
        <p:scale>
          <a:sx n="157" d="100"/>
          <a:sy n="157" d="100"/>
        </p:scale>
        <p:origin x="11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6024186-F834-475C-87E8-2BDD0E0CD34D}" type="datetime1">
              <a:rPr lang="de-DE" smtClean="0"/>
              <a:t>13.11.2024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2C230DF-5933-439D-898F-38E9AC9BA68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92C0A1D8-3EBE-454B-B392-E1E4A1635681}" type="datetime1">
              <a:rPr lang="de-DE" smtClean="0"/>
              <a:pPr/>
              <a:t>13.11.2024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A89C7E07-3C67-C64C-8DA0-0404F63039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ihand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Freihand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457200" indent="0">
              <a:spcBef>
                <a:spcPts val="1800"/>
              </a:spcBef>
              <a:buNone/>
              <a:defRPr lang="de-DE" sz="2000"/>
            </a:lvl2pPr>
            <a:lvl3pPr marL="914400" indent="0">
              <a:spcBef>
                <a:spcPts val="1800"/>
              </a:spcBef>
              <a:buNone/>
              <a:defRPr lang="de-DE" sz="2000"/>
            </a:lvl3pPr>
            <a:lvl4pPr marL="1371600" indent="0">
              <a:spcBef>
                <a:spcPts val="1800"/>
              </a:spcBef>
              <a:buNone/>
              <a:defRPr lang="de-DE" sz="2000"/>
            </a:lvl4pPr>
            <a:lvl5pPr marL="1828800" indent="0">
              <a:spcBef>
                <a:spcPts val="1800"/>
              </a:spcBef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>
              <a:spcBef>
                <a:spcPts val="18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C608D-4EEF-4EF3-8768-6FA9A81B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AB3978-78C5-8F1E-C50D-2872F352A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95565-2A67-7200-A18F-2CF8F724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13.11.2024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EEFE4-7B9C-B8D4-80E5-0C5C79D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28E1B-D6B7-49B2-E339-13C02D4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30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 spc="50" baseline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de-DE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ihand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9436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Freihand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Freihand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de-DE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de-DE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de-DE" sz="2000"/>
            </a:lvl3pPr>
            <a:lvl4pPr marL="1371600" indent="0">
              <a:spcBef>
                <a:spcPts val="1800"/>
              </a:spcBef>
              <a:buFont typeface="+mj-lt"/>
              <a:buNone/>
              <a:defRPr lang="de-DE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endParaRPr lang="de-DE" dirty="0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de-DE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de-DE">
          <a:solidFill>
            <a:schemeClr val="tx2"/>
          </a:solidFill>
        </a:defRPr>
      </a:lvl2pPr>
      <a:lvl3pPr eaLnBrk="1" hangingPunct="1">
        <a:defRPr lang="de-DE">
          <a:solidFill>
            <a:schemeClr val="tx2"/>
          </a:solidFill>
        </a:defRPr>
      </a:lvl3pPr>
      <a:lvl4pPr eaLnBrk="1" hangingPunct="1">
        <a:defRPr lang="de-DE">
          <a:solidFill>
            <a:schemeClr val="tx2"/>
          </a:solidFill>
        </a:defRPr>
      </a:lvl4pPr>
      <a:lvl5pPr eaLnBrk="1" hangingPunct="1">
        <a:defRPr lang="de-DE">
          <a:solidFill>
            <a:schemeClr val="tx2"/>
          </a:solidFill>
        </a:defRPr>
      </a:lvl5pPr>
      <a:lvl6pPr eaLnBrk="1" hangingPunct="1">
        <a:defRPr lang="de-DE">
          <a:solidFill>
            <a:schemeClr val="tx2"/>
          </a:solidFill>
        </a:defRPr>
      </a:lvl6pPr>
      <a:lvl7pPr eaLnBrk="1" hangingPunct="1">
        <a:defRPr lang="de-DE">
          <a:solidFill>
            <a:schemeClr val="tx2"/>
          </a:solidFill>
        </a:defRPr>
      </a:lvl7pPr>
      <a:lvl8pPr eaLnBrk="1" hangingPunct="1">
        <a:defRPr lang="de-DE">
          <a:solidFill>
            <a:schemeClr val="tx2"/>
          </a:solidFill>
        </a:defRPr>
      </a:lvl8pPr>
      <a:lvl9pPr eaLnBrk="1" hangingPunct="1">
        <a:defRPr lang="de-DE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 2 – Background </a:t>
            </a:r>
            <a:r>
              <a:rPr lang="de-DE" dirty="0" err="1"/>
              <a:t>Substraction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BFBA57-BF75-A215-E416-BDCCF4E605A3}"/>
              </a:ext>
            </a:extLst>
          </p:cNvPr>
          <p:cNvSpPr txBox="1"/>
          <p:nvPr/>
        </p:nvSpPr>
        <p:spPr>
          <a:xfrm>
            <a:off x="6309904" y="4084721"/>
            <a:ext cx="49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j-lt"/>
              </a:rPr>
              <a:t>David Stevic und Lukas Landmann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2BC1-09AE-0F95-57F4-251379B69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nplatzhalter 3">
            <a:extLst>
              <a:ext uri="{FF2B5EF4-FFF2-40B4-BE49-F238E27FC236}">
                <a16:creationId xmlns:a16="http://schemas.microsoft.com/office/drawing/2014/main" id="{C38FD464-720E-83F3-DEDD-DF43E1461E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244057"/>
              </p:ext>
            </p:extLst>
          </p:nvPr>
        </p:nvGraphicFramePr>
        <p:xfrm>
          <a:off x="600460" y="703847"/>
          <a:ext cx="10991080" cy="493841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Kriterien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MOG2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CNT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/>
                        <a:t>Langsame</a:t>
                      </a:r>
                      <a:r>
                        <a:rPr lang="de-DE" dirty="0"/>
                        <a:t> Bewegungen (Gehen, Umdrehen)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/>
                        <a:t>Schnelle</a:t>
                      </a:r>
                      <a:r>
                        <a:rPr lang="de-DE" dirty="0"/>
                        <a:t> Bewegungen (Joggen)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⬇️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Hintergrund mit </a:t>
                      </a:r>
                      <a:r>
                        <a:rPr lang="de-DE" b="1" dirty="0"/>
                        <a:t>statischen Hindernissen</a:t>
                      </a:r>
                      <a:r>
                        <a:rPr lang="de-DE" dirty="0"/>
                        <a:t> (z. B. Tafel, Stuhl)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Personen gehen </a:t>
                      </a:r>
                      <a:r>
                        <a:rPr lang="de-DE" b="1" dirty="0"/>
                        <a:t>hinter Objekten</a:t>
                      </a:r>
                      <a:r>
                        <a:rPr lang="de-DE" dirty="0"/>
                        <a:t> hindurch (z. B. Tafel oder Auto)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Schattenerkennung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⬇️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55467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Artefakte und Hintergrundmodellierung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⬇️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08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91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ogging_edit">
            <a:hlinkClick r:id="" action="ppaction://media"/>
            <a:extLst>
              <a:ext uri="{FF2B5EF4-FFF2-40B4-BE49-F238E27FC236}">
                <a16:creationId xmlns:a16="http://schemas.microsoft.com/office/drawing/2014/main" id="{FDF2E19C-E996-D8F6-6969-7407D72C7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167" y="1392239"/>
            <a:ext cx="5375988" cy="3745246"/>
          </a:xfrm>
          <a:prstGeom prst="rect">
            <a:avLst/>
          </a:prstGeom>
        </p:spPr>
      </p:pic>
      <p:pic>
        <p:nvPicPr>
          <p:cNvPr id="5" name="LKW_EDIT2">
            <a:hlinkClick r:id="" action="ppaction://media"/>
            <a:extLst>
              <a:ext uri="{FF2B5EF4-FFF2-40B4-BE49-F238E27FC236}">
                <a16:creationId xmlns:a16="http://schemas.microsoft.com/office/drawing/2014/main" id="{280BECA9-3374-34FA-0B08-A516928DE4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7842" y="1392239"/>
            <a:ext cx="5388991" cy="37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Zusammenfassend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b="1" dirty="0"/>
              <a:t>MOG2 und KNN</a:t>
            </a:r>
            <a:r>
              <a:rPr lang="de-DE" dirty="0"/>
              <a:t> waren in den meisten Szenarien vergleichbar und lieferten generell die besten Ergebnisse.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Die Unterschiede zwischen ihnen waren minimal.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Gute Balance zwischen </a:t>
            </a:r>
            <a:r>
              <a:rPr lang="de-DE" b="1" dirty="0"/>
              <a:t>Segmentierung</a:t>
            </a:r>
            <a:r>
              <a:rPr lang="de-DE" dirty="0"/>
              <a:t>, </a:t>
            </a:r>
            <a:r>
              <a:rPr lang="de-DE" b="1" dirty="0"/>
              <a:t>Schattenerkennung</a:t>
            </a:r>
            <a:r>
              <a:rPr lang="de-DE" dirty="0"/>
              <a:t> und wenigen </a:t>
            </a:r>
            <a:r>
              <a:rPr lang="de-DE" b="1" dirty="0"/>
              <a:t>Artefakten</a:t>
            </a:r>
            <a:r>
              <a:rPr lang="de-DE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4121" y="2676525"/>
            <a:ext cx="4844715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dirty="0"/>
              <a:t>CNT</a:t>
            </a:r>
            <a:r>
              <a:rPr lang="de-DE" dirty="0"/>
              <a:t> schnitt in fast allen Tests am schlechtesten ab. </a:t>
            </a:r>
          </a:p>
          <a:p>
            <a:pPr rtl="0"/>
            <a:r>
              <a:rPr lang="de-DE" dirty="0"/>
              <a:t>Es zeigte häufig größere Artefakte, schwache Schattenerkennung und Probleme bei der Segmentierung der Personen.</a:t>
            </a:r>
          </a:p>
          <a:p>
            <a:pPr rtl="0"/>
            <a:r>
              <a:rPr lang="de-DE" dirty="0"/>
              <a:t>Besonders bei schnellen Änderungen war CNT unzureichend.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6665EB-F55C-1D7C-FAF4-DA4F979329A0}"/>
              </a:ext>
            </a:extLst>
          </p:cNvPr>
          <p:cNvCxnSpPr/>
          <p:nvPr/>
        </p:nvCxnSpPr>
        <p:spPr>
          <a:xfrm flipV="1">
            <a:off x="6593305" y="2177716"/>
            <a:ext cx="0" cy="38862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Methoden zur Background </a:t>
            </a:r>
            <a:r>
              <a:rPr lang="de-DE" dirty="0" err="1"/>
              <a:t>Substraction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MOG2 (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Gaussians</a:t>
            </a:r>
            <a:r>
              <a:rPr lang="de-DE" dirty="0"/>
              <a:t>)</a:t>
            </a:r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algn="r" rtl="0"/>
            <a:r>
              <a:rPr lang="de-DE" dirty="0"/>
              <a:t>KNN (K-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)</a:t>
            </a:r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CNT (</a:t>
            </a:r>
            <a:r>
              <a:rPr lang="de-DE" dirty="0" err="1"/>
              <a:t>CouNT</a:t>
            </a:r>
            <a:r>
              <a:rPr lang="de-DE" dirty="0"/>
              <a:t>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E4C8642-2DC8-D8F5-7CEC-D22BC804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24" y="1783080"/>
            <a:ext cx="3010320" cy="1714739"/>
          </a:xfrm>
          <a:prstGeom prst="rect">
            <a:avLst/>
          </a:prstGeom>
        </p:spPr>
      </p:pic>
      <p:pic>
        <p:nvPicPr>
          <p:cNvPr id="1030" name="Picture 6" descr="Anomaly detection with KNN">
            <a:extLst>
              <a:ext uri="{FF2B5EF4-FFF2-40B4-BE49-F238E27FC236}">
                <a16:creationId xmlns:a16="http://schemas.microsoft.com/office/drawing/2014/main" id="{DD29A62D-2EC0-A409-A299-EA9E3B07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r="2939"/>
          <a:stretch/>
        </p:blipFill>
        <p:spPr bwMode="auto">
          <a:xfrm>
            <a:off x="3298281" y="3235605"/>
            <a:ext cx="2476161" cy="19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us eins - Kostenlose sozial-Icons">
            <a:extLst>
              <a:ext uri="{FF2B5EF4-FFF2-40B4-BE49-F238E27FC236}">
                <a16:creationId xmlns:a16="http://schemas.microsoft.com/office/drawing/2014/main" id="{042CA975-91C3-6B14-C4BE-127A470F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724" y="4876071"/>
            <a:ext cx="1322198" cy="13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51AA-F03E-E53B-22BE-9D03D0D25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8B41-D855-2ADF-4A9A-850653712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59" y="4549552"/>
            <a:ext cx="6979519" cy="1645920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47 Videos </a:t>
            </a:r>
            <a:r>
              <a:rPr lang="de-DE" dirty="0">
                <a:solidFill>
                  <a:schemeClr val="bg1"/>
                </a:solidFill>
              </a:rPr>
              <a:t>zur Abbildung unterschiedlicher </a:t>
            </a:r>
            <a:r>
              <a:rPr lang="de-DE" b="1" dirty="0">
                <a:solidFill>
                  <a:schemeClr val="bg1"/>
                </a:solidFill>
              </a:rPr>
              <a:t>Szenarien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37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2944C6-54C5-6EF6-6691-1CD9268434E3}"/>
              </a:ext>
            </a:extLst>
          </p:cNvPr>
          <p:cNvSpPr txBox="1"/>
          <p:nvPr/>
        </p:nvSpPr>
        <p:spPr>
          <a:xfrm>
            <a:off x="1762263" y="2793610"/>
            <a:ext cx="30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Gute/Schlechte Beleuchtung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A9CBB-7F41-E9EC-5FCE-3554F1D5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47" y="540055"/>
            <a:ext cx="2922767" cy="19471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D56AEA-8B27-EE80-7740-395053A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0057"/>
            <a:ext cx="2926974" cy="19471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48767C9-1677-2A27-DD2D-7EA048A41AE0}"/>
              </a:ext>
            </a:extLst>
          </p:cNvPr>
          <p:cNvSpPr txBox="1"/>
          <p:nvPr/>
        </p:nvSpPr>
        <p:spPr>
          <a:xfrm>
            <a:off x="7488154" y="291811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Kontrastvolle/Monotone Kleidung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775772E-D9DD-146B-1F87-F0641862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69" y="540057"/>
            <a:ext cx="2925573" cy="19471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26CE4F-D9A6-D303-EF2F-D1D593EC2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514" y="540056"/>
            <a:ext cx="2927680" cy="19471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DA0E54E-B227-AD65-DA1C-8F33E5EEA922}"/>
              </a:ext>
            </a:extLst>
          </p:cNvPr>
          <p:cNvSpPr txBox="1"/>
          <p:nvPr/>
        </p:nvSpPr>
        <p:spPr>
          <a:xfrm>
            <a:off x="1762263" y="6146030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Hindernisse/Störobjekte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55D030A-EF16-4E89-7CAF-E92A65A3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8289"/>
            <a:ext cx="2922767" cy="194851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A333B1-BB1D-6C42-395C-8248A451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646" y="4130623"/>
            <a:ext cx="2922768" cy="19461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922B33C-9E20-5FEC-E09C-A211D300BE47}"/>
              </a:ext>
            </a:extLst>
          </p:cNvPr>
          <p:cNvSpPr txBox="1"/>
          <p:nvPr/>
        </p:nvSpPr>
        <p:spPr>
          <a:xfrm>
            <a:off x="7203358" y="6143696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Unterschiedliche Bewegungen/Ansichten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811214-25AB-6E15-B0B4-B45BFFF8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269" y="4129223"/>
            <a:ext cx="2922767" cy="194757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0D30A58-2CFF-4B27-911A-BA35BDC7A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2830" y="4128289"/>
            <a:ext cx="2921364" cy="19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265D1-332A-C0FF-A507-8E71BD3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48B6CD8-20CB-0D0D-4B64-4AFC3BA933CB}"/>
              </a:ext>
            </a:extLst>
          </p:cNvPr>
          <p:cNvSpPr txBox="1"/>
          <p:nvPr/>
        </p:nvSpPr>
        <p:spPr>
          <a:xfrm>
            <a:off x="3047499" y="5139307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Weißer Raum(monoton)/Draußen(dynamisch)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C61A7D-900B-5FBE-7EA8-9ADA33D2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2" y="1036539"/>
            <a:ext cx="5654032" cy="37612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42C080-D9C5-D79A-250C-0D44B3D0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27" y="1036539"/>
            <a:ext cx="5662187" cy="3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7CAFB-6E51-DF44-3050-EF191E67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5C062-2559-171A-3639-B1C0798ABAC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sz="2400" dirty="0"/>
              <a:t>MOG2: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detectShadows</a:t>
            </a:r>
            <a:r>
              <a:rPr lang="de-DE" dirty="0"/>
              <a:t>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varThreshold</a:t>
            </a:r>
            <a:r>
              <a:rPr lang="de-DE" dirty="0"/>
              <a:t>=32</a:t>
            </a:r>
          </a:p>
          <a:p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428EB01-5BA7-A6E6-A543-0531A9E9379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sz="2400" b="1" dirty="0"/>
              <a:t>KNN: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detectShadows</a:t>
            </a:r>
            <a:r>
              <a:rPr lang="de-DE" dirty="0"/>
              <a:t>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dist2Threshold=1000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78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8A8F-275B-88D5-AAEE-1C49C1B90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7064E-CED6-0963-AE9A-C1958C87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Vorbereitung und </a:t>
            </a:r>
            <a:br>
              <a:rPr lang="de-DE" dirty="0"/>
            </a:br>
            <a:r>
              <a:rPr lang="de-DE" dirty="0"/>
              <a:t>Nachbearbeitung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9533E-BD7B-A206-BAAB-BEEBC8E8F7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sz="2400" b="1" dirty="0"/>
              <a:t>Vorbereitung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Bildglättung mit Gaußfilter (5x5)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D77E7E-D077-8295-1306-9E5594FA84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Nachbearbeitung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Schatten entfernen (Threshold)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Rauschen entfernen (Opening)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Löcher füllen (Closing)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Median-Filter zur weiteren Rauschreduzierung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4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05B09-B8BF-C0DA-BBA3-793E6205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E08C3E0-25EA-30D9-DB7D-F65D271D2E3A}"/>
              </a:ext>
            </a:extLst>
          </p:cNvPr>
          <p:cNvSpPr txBox="1"/>
          <p:nvPr/>
        </p:nvSpPr>
        <p:spPr>
          <a:xfrm>
            <a:off x="6220327" y="527201"/>
            <a:ext cx="128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Nachher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7657D7-0592-64D9-CBC0-529B35898CE1}"/>
              </a:ext>
            </a:extLst>
          </p:cNvPr>
          <p:cNvSpPr txBox="1"/>
          <p:nvPr/>
        </p:nvSpPr>
        <p:spPr>
          <a:xfrm>
            <a:off x="470042" y="527202"/>
            <a:ext cx="128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Vorher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276060-30B6-A128-1FE8-AEE0DE0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1" y="1437766"/>
            <a:ext cx="1122201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Auswertung der Daten</a:t>
            </a:r>
          </a:p>
        </p:txBody>
      </p:sp>
      <p:graphicFrame>
        <p:nvGraphicFramePr>
          <p:cNvPr id="4" name="Tabellenplatzhalt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60162994"/>
              </p:ext>
            </p:extLst>
          </p:nvPr>
        </p:nvGraphicFramePr>
        <p:xfrm>
          <a:off x="593725" y="2628900"/>
          <a:ext cx="10991080" cy="315500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Kriterien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MOG2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CNT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Bei Kleidung </a:t>
                      </a:r>
                      <a:r>
                        <a:rPr lang="de-DE" b="1" dirty="0"/>
                        <a:t>gut</a:t>
                      </a:r>
                      <a:r>
                        <a:rPr lang="de-DE" dirty="0"/>
                        <a:t> vom Hintergrund abgehoben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Bei Kleidung </a:t>
                      </a:r>
                      <a:r>
                        <a:rPr lang="de-DE" b="1" dirty="0"/>
                        <a:t>nicht</a:t>
                      </a:r>
                      <a:r>
                        <a:rPr lang="de-DE" dirty="0"/>
                        <a:t> vom Hintergrund abgehoben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/>
                        <a:t>Bei</a:t>
                      </a:r>
                      <a:r>
                        <a:rPr lang="de-DE" b="1" dirty="0"/>
                        <a:t> schlechten</a:t>
                      </a:r>
                      <a:r>
                        <a:rPr lang="de-DE" dirty="0"/>
                        <a:t> Lichtverhältnissen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⬇️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/>
                        <a:t>Bei</a:t>
                      </a:r>
                      <a:r>
                        <a:rPr lang="de-DE" b="1" dirty="0"/>
                        <a:t> guten</a:t>
                      </a:r>
                      <a:r>
                        <a:rPr lang="de-DE" dirty="0"/>
                        <a:t> Lichtverhältnissen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3_TF78853419_Win32" id="{73C4F1C6-D164-4434-8FDF-48F92F60FB31}" vid="{13AA8AF3-B505-4A9F-9557-DEA5A55D833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{2960A6CA-B15A-4868-A89B-573CC3279CB1}tf78853419_win32</Template>
  <TotalTime>0</TotalTime>
  <Words>284</Words>
  <Application>Microsoft Office PowerPoint</Application>
  <PresentationFormat>Breitbild</PresentationFormat>
  <Paragraphs>94</Paragraphs>
  <Slides>12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Benutzerdefiniert</vt:lpstr>
      <vt:lpstr>Meilenstein 2 – Background Substraction</vt:lpstr>
      <vt:lpstr>Methoden zur Background Substraction</vt:lpstr>
      <vt:lpstr>Daten</vt:lpstr>
      <vt:lpstr>PowerPoint-Präsentation</vt:lpstr>
      <vt:lpstr>PowerPoint-Präsentation</vt:lpstr>
      <vt:lpstr>Parametrisierung</vt:lpstr>
      <vt:lpstr>Vorbereitung und  Nachbearbeitung</vt:lpstr>
      <vt:lpstr>PowerPoint-Präsentation</vt:lpstr>
      <vt:lpstr>Auswertung der Daten</vt:lpstr>
      <vt:lpstr>PowerPoint-Präsentation</vt:lpstr>
      <vt:lpstr>PowerPoint-Präsentation</vt:lpstr>
      <vt:lpstr>Zusammenfassend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Stevic</dc:creator>
  <cp:lastModifiedBy>David Stevic</cp:lastModifiedBy>
  <cp:revision>37</cp:revision>
  <dcterms:created xsi:type="dcterms:W3CDTF">2024-11-12T15:46:46Z</dcterms:created>
  <dcterms:modified xsi:type="dcterms:W3CDTF">2024-11-13T16:02:44Z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